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70" r:id="rId3"/>
    <p:sldId id="257" r:id="rId4"/>
    <p:sldId id="266" r:id="rId5"/>
    <p:sldId id="268" r:id="rId6"/>
    <p:sldId id="263" r:id="rId7"/>
    <p:sldId id="258" r:id="rId8"/>
    <p:sldId id="269" r:id="rId9"/>
    <p:sldId id="262" r:id="rId10"/>
    <p:sldId id="260" r:id="rId11"/>
    <p:sldId id="264" r:id="rId12"/>
    <p:sldId id="265" r:id="rId13"/>
    <p:sldId id="267" r:id="rId14"/>
  </p:sldIdLst>
  <p:sldSz cx="12192000" cy="6858000"/>
  <p:notesSz cx="6797675" cy="9926638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ardsectie" id="{E5728102-438D-40FF-B51C-D7E1BAAC1564}">
          <p14:sldIdLst>
            <p14:sldId id="259"/>
            <p14:sldId id="270"/>
            <p14:sldId id="257"/>
            <p14:sldId id="266"/>
            <p14:sldId id="268"/>
            <p14:sldId id="263"/>
            <p14:sldId id="258"/>
            <p14:sldId id="269"/>
            <p14:sldId id="262"/>
            <p14:sldId id="260"/>
            <p14:sldId id="264"/>
            <p14:sldId id="265"/>
            <p14:sldId id="26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49711E"/>
    <a:srgbClr val="F0F3FA"/>
    <a:srgbClr val="00E000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F8B5CDC-16E4-4F10-BF17-0CC30C88CA85}" v="12" dt="2024-05-29T07:23:11.61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5" autoAdjust="0"/>
    <p:restoredTop sz="94660"/>
  </p:normalViewPr>
  <p:slideViewPr>
    <p:cSldViewPr snapToGrid="0">
      <p:cViewPr varScale="1">
        <p:scale>
          <a:sx n="77" d="100"/>
          <a:sy n="77" d="100"/>
        </p:scale>
        <p:origin x="845" y="4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E806D1E9-BD95-4C5C-B5B0-394BD6FED55A}" type="datetimeFigureOut">
              <a:rPr lang="nl-BE" smtClean="0"/>
              <a:t>21/10/2024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47285AA4-B92C-48E2-82DC-ACE89A7A4D5D}" type="slidenum">
              <a:rPr lang="nl-BE" smtClean="0"/>
              <a:t>‹nr.›</a:t>
            </a:fld>
            <a:endParaRPr lang="nl-BE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9683009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6D1E9-BD95-4C5C-B5B0-394BD6FED55A}" type="datetimeFigureOut">
              <a:rPr lang="nl-BE" smtClean="0"/>
              <a:t>21/10/2024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85AA4-B92C-48E2-82DC-ACE89A7A4D5D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054645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6D1E9-BD95-4C5C-B5B0-394BD6FED55A}" type="datetimeFigureOut">
              <a:rPr lang="nl-BE" smtClean="0"/>
              <a:t>21/10/2024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85AA4-B92C-48E2-82DC-ACE89A7A4D5D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2711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6D1E9-BD95-4C5C-B5B0-394BD6FED55A}" type="datetimeFigureOut">
              <a:rPr lang="nl-BE" smtClean="0"/>
              <a:t>21/10/2024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85AA4-B92C-48E2-82DC-ACE89A7A4D5D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968058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806D1E9-BD95-4C5C-B5B0-394BD6FED55A}" type="datetimeFigureOut">
              <a:rPr lang="nl-BE" smtClean="0"/>
              <a:t>21/10/2024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7285AA4-B92C-48E2-82DC-ACE89A7A4D5D}" type="slidenum">
              <a:rPr lang="nl-BE" smtClean="0"/>
              <a:t>‹nr.›</a:t>
            </a:fld>
            <a:endParaRPr lang="nl-BE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3560218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6D1E9-BD95-4C5C-B5B0-394BD6FED55A}" type="datetimeFigureOut">
              <a:rPr lang="nl-BE" smtClean="0"/>
              <a:t>21/10/2024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85AA4-B92C-48E2-82DC-ACE89A7A4D5D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8738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6D1E9-BD95-4C5C-B5B0-394BD6FED55A}" type="datetimeFigureOut">
              <a:rPr lang="nl-BE" smtClean="0"/>
              <a:t>21/10/2024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85AA4-B92C-48E2-82DC-ACE89A7A4D5D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9766705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6D1E9-BD95-4C5C-B5B0-394BD6FED55A}" type="datetimeFigureOut">
              <a:rPr lang="nl-BE" smtClean="0"/>
              <a:t>21/10/2024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85AA4-B92C-48E2-82DC-ACE89A7A4D5D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1606386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6D1E9-BD95-4C5C-B5B0-394BD6FED55A}" type="datetimeFigureOut">
              <a:rPr lang="nl-BE" smtClean="0"/>
              <a:t>21/10/2024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85AA4-B92C-48E2-82DC-ACE89A7A4D5D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064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806D1E9-BD95-4C5C-B5B0-394BD6FED55A}" type="datetimeFigureOut">
              <a:rPr lang="nl-BE" smtClean="0"/>
              <a:t>21/10/2024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7285AA4-B92C-48E2-82DC-ACE89A7A4D5D}" type="slidenum">
              <a:rPr lang="nl-BE" smtClean="0"/>
              <a:t>‹nr.›</a:t>
            </a:fld>
            <a:endParaRPr lang="nl-BE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7249918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806D1E9-BD95-4C5C-B5B0-394BD6FED55A}" type="datetimeFigureOut">
              <a:rPr lang="nl-BE" smtClean="0"/>
              <a:t>21/10/2024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7285AA4-B92C-48E2-82DC-ACE89A7A4D5D}" type="slidenum">
              <a:rPr lang="nl-BE" smtClean="0"/>
              <a:t>‹nr.›</a:t>
            </a:fld>
            <a:endParaRPr lang="nl-BE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56949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3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E806D1E9-BD95-4C5C-B5B0-394BD6FED55A}" type="datetimeFigureOut">
              <a:rPr lang="nl-BE" smtClean="0"/>
              <a:t>21/10/2024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47285AA4-B92C-48E2-82DC-ACE89A7A4D5D}" type="slidenum">
              <a:rPr lang="nl-BE" smtClean="0"/>
              <a:t>‹nr.›</a:t>
            </a:fld>
            <a:endParaRPr lang="nl-BE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938896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368">
          <p15:clr>
            <a:srgbClr val="F26B43"/>
          </p15:clr>
        </p15:guide>
        <p15:guide id="2" orient="horz" pos="1440">
          <p15:clr>
            <a:srgbClr val="F26B43"/>
          </p15:clr>
        </p15:guide>
        <p15:guide id="3" orient="horz" pos="3696">
          <p15:clr>
            <a:srgbClr val="F26B43"/>
          </p15:clr>
        </p15:guide>
        <p15:guide id="4" orient="horz" pos="432">
          <p15:clr>
            <a:srgbClr val="F26B43"/>
          </p15:clr>
        </p15:guide>
        <p15:guide id="5" orient="horz" pos="1512">
          <p15:clr>
            <a:srgbClr val="F26B43"/>
          </p15:clr>
        </p15:guide>
        <p15:guide id="6" pos="6912">
          <p15:clr>
            <a:srgbClr val="F26B43"/>
          </p15:clr>
        </p15:guide>
        <p15:guide id="7" pos="936">
          <p15:clr>
            <a:srgbClr val="F26B43"/>
          </p15:clr>
        </p15:guide>
        <p15:guide id="8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nl/potloden-kleuren-verf-tekenen-389995/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ixabay.com/nl/potloden-kleuren-verf-tekenen-389995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nl/potloden-kleuren-verf-tekenen-389995/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ixabay.com/nl/potloden-kleuren-verf-tekenen-389995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ixabay.com/nl/potloden-kleuren-verf-tekenen-389995/" TargetMode="External"/><Relationship Id="rId5" Type="http://schemas.openxmlformats.org/officeDocument/2006/relationships/image" Target="../media/image1.jpg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ixabay.com/nl/potloden-kleuren-verf-tekenen-389995/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pixabay.com/nl/potloden-kleuren-verf-tekenen-389995/" TargetMode="External"/><Relationship Id="rId3" Type="http://schemas.openxmlformats.org/officeDocument/2006/relationships/image" Target="../media/image5.jpg"/><Relationship Id="rId7" Type="http://schemas.openxmlformats.org/officeDocument/2006/relationships/image" Target="../media/image1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ixabay.com/nl/potloden-kleuren-verf-tekenen-389995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ixabay.com/nl/potloden-kleuren-verf-tekenen-389995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ixabay.com/nl/potloden-kleuren-verf-tekenen-389995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ixabay.com/nl/potloden-kleuren-verf-tekenen-389995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nl/potloden-kleuren-verf-tekenen-389995/" TargetMode="External"/><Relationship Id="rId7" Type="http://schemas.openxmlformats.org/officeDocument/2006/relationships/image" Target="../media/image1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gif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ixabay.com/nl/potloden-kleuren-verf-tekenen-389995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Afbeelding met schrijfmateriaal, potlood, verbruiksartikelen voor kantoor, Markeermiddelen&#10;&#10;Automatisch gegenereerde beschrijving">
            <a:extLst>
              <a:ext uri="{FF2B5EF4-FFF2-40B4-BE49-F238E27FC236}">
                <a16:creationId xmlns:a16="http://schemas.microsoft.com/office/drawing/2014/main" id="{71B9A478-D76B-F7DB-C68B-D08D0FCAE0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 rot="16200000">
            <a:off x="-2035968" y="2035968"/>
            <a:ext cx="6858002" cy="2786063"/>
          </a:xfrm>
          <a:prstGeom prst="rect">
            <a:avLst/>
          </a:prstGeom>
        </p:spPr>
      </p:pic>
      <p:sp>
        <p:nvSpPr>
          <p:cNvPr id="10" name="Titel 1"/>
          <p:cNvSpPr txBox="1">
            <a:spLocks/>
          </p:cNvSpPr>
          <p:nvPr/>
        </p:nvSpPr>
        <p:spPr>
          <a:xfrm>
            <a:off x="4754749" y="3313060"/>
            <a:ext cx="2152947" cy="692410"/>
          </a:xfrm>
          <a:prstGeom prst="rect">
            <a:avLst/>
          </a:prstGeom>
          <a:solidFill>
            <a:srgbClr val="FFFFFF"/>
          </a:solidFill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BE" dirty="0"/>
              <a:t>Welkom</a:t>
            </a:r>
          </a:p>
        </p:txBody>
      </p:sp>
      <p:sp>
        <p:nvSpPr>
          <p:cNvPr id="11" name="Ondertitel 2"/>
          <p:cNvSpPr txBox="1">
            <a:spLocks/>
          </p:cNvSpPr>
          <p:nvPr/>
        </p:nvSpPr>
        <p:spPr>
          <a:xfrm>
            <a:off x="4754749" y="4420420"/>
            <a:ext cx="2421303" cy="489510"/>
          </a:xfrm>
          <a:prstGeom prst="rect">
            <a:avLst/>
          </a:prstGeom>
          <a:solidFill>
            <a:srgbClr val="FFFFFF"/>
          </a:solidFill>
        </p:spPr>
        <p:txBody>
          <a:bodyPr vert="horz" lIns="91440" tIns="45720" rIns="91440" bIns="45720" rtlCol="0">
            <a:norm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nl-BE" dirty="0"/>
              <a:t>Opendeurdag </a:t>
            </a:r>
            <a:r>
              <a:rPr lang="nl-BE" b="1" dirty="0" err="1"/>
              <a:t>iK</a:t>
            </a:r>
            <a:endParaRPr lang="nl-BE" b="1" dirty="0"/>
          </a:p>
        </p:txBody>
      </p:sp>
      <p:pic>
        <p:nvPicPr>
          <p:cNvPr id="13" name="image1.png">
            <a:extLst>
              <a:ext uri="{FF2B5EF4-FFF2-40B4-BE49-F238E27FC236}">
                <a16:creationId xmlns:a16="http://schemas.microsoft.com/office/drawing/2014/main" id="{31DA976F-410B-2A59-EE2C-74CEE48AE299}"/>
              </a:ext>
            </a:extLst>
          </p:cNvPr>
          <p:cNvPicPr/>
          <p:nvPr/>
        </p:nvPicPr>
        <p:blipFill>
          <a:blip r:embed="rId4"/>
          <a:srcRect/>
          <a:stretch>
            <a:fillRect/>
          </a:stretch>
        </p:blipFill>
        <p:spPr>
          <a:xfrm>
            <a:off x="4292317" y="260182"/>
            <a:ext cx="3199346" cy="2971848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27360032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>
                <a:solidFill>
                  <a:schemeClr val="bg1">
                    <a:lumMod val="50000"/>
                  </a:schemeClr>
                </a:solidFill>
              </a:rPr>
              <a:t> Het Speelhuis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>
                <a:solidFill>
                  <a:schemeClr val="bg1">
                    <a:lumMod val="50000"/>
                  </a:schemeClr>
                </a:solidFill>
              </a:rPr>
              <a:t>Voor- en naschoolse opvang</a:t>
            </a:r>
          </a:p>
          <a:p>
            <a:r>
              <a:rPr lang="nl-BE" dirty="0">
                <a:solidFill>
                  <a:schemeClr val="bg1">
                    <a:lumMod val="50000"/>
                  </a:schemeClr>
                </a:solidFill>
              </a:rPr>
              <a:t>Elke</a:t>
            </a:r>
          </a:p>
          <a:p>
            <a:r>
              <a:rPr lang="nl-BE" dirty="0">
                <a:solidFill>
                  <a:schemeClr val="bg1">
                    <a:lumMod val="50000"/>
                  </a:schemeClr>
                </a:solidFill>
              </a:rPr>
              <a:t>7 uur tot 18.30 uur</a:t>
            </a:r>
          </a:p>
          <a:p>
            <a:r>
              <a:rPr lang="nl-BE" dirty="0">
                <a:solidFill>
                  <a:schemeClr val="bg1">
                    <a:lumMod val="50000"/>
                  </a:schemeClr>
                </a:solidFill>
              </a:rPr>
              <a:t>Woensdagmiddag tot 13.30u </a:t>
            </a:r>
          </a:p>
          <a:p>
            <a:pPr marL="0" indent="0">
              <a:buNone/>
            </a:pPr>
            <a:r>
              <a:rPr lang="nl-BE" dirty="0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 vervoer Landelijke Kinderopvang Zandhoven</a:t>
            </a:r>
          </a:p>
          <a:p>
            <a:pPr lvl="1"/>
            <a:r>
              <a:rPr lang="nl-BE" dirty="0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School verwittigen</a:t>
            </a:r>
          </a:p>
          <a:p>
            <a:pPr lvl="1"/>
            <a:r>
              <a:rPr lang="nl-BE" dirty="0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School legt busvervoer vast</a:t>
            </a:r>
            <a:endParaRPr lang="nl-BE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0050" y="1893570"/>
            <a:ext cx="2952750" cy="34671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Afbeelding 4" descr="Afbeelding met schrijfmateriaal, potlood, verbruiksartikelen voor kantoor, Markeermiddelen&#10;&#10;Automatisch gegenereerde beschrijving">
            <a:extLst>
              <a:ext uri="{FF2B5EF4-FFF2-40B4-BE49-F238E27FC236}">
                <a16:creationId xmlns:a16="http://schemas.microsoft.com/office/drawing/2014/main" id="{B36772EE-0E83-983A-740D-6E2886152C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 rot="16200000">
            <a:off x="-3342259" y="2074570"/>
            <a:ext cx="6858002" cy="2708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1718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>
                <a:solidFill>
                  <a:schemeClr val="bg1">
                    <a:lumMod val="50000"/>
                  </a:schemeClr>
                </a:solidFill>
              </a:rPr>
              <a:t>Lunch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>
                <a:solidFill>
                  <a:schemeClr val="bg1">
                    <a:lumMod val="50000"/>
                  </a:schemeClr>
                </a:solidFill>
              </a:rPr>
              <a:t>Lunchpakket</a:t>
            </a:r>
          </a:p>
          <a:p>
            <a:pPr lvl="1"/>
            <a:r>
              <a:rPr lang="nl-BE" dirty="0">
                <a:solidFill>
                  <a:schemeClr val="bg1">
                    <a:lumMod val="50000"/>
                  </a:schemeClr>
                </a:solidFill>
              </a:rPr>
              <a:t>Vaste middagmoeder: </a:t>
            </a:r>
            <a:r>
              <a:rPr lang="nl-BE" dirty="0" err="1">
                <a:solidFill>
                  <a:schemeClr val="bg1">
                    <a:lumMod val="50000"/>
                  </a:schemeClr>
                </a:solidFill>
              </a:rPr>
              <a:t>Marijana</a:t>
            </a:r>
            <a:r>
              <a:rPr lang="nl-BE" dirty="0">
                <a:solidFill>
                  <a:schemeClr val="bg1">
                    <a:lumMod val="50000"/>
                  </a:schemeClr>
                </a:solidFill>
              </a:rPr>
              <a:t> en </a:t>
            </a:r>
            <a:r>
              <a:rPr lang="nl-BE" dirty="0" err="1">
                <a:solidFill>
                  <a:schemeClr val="bg1">
                    <a:lumMod val="50000"/>
                  </a:schemeClr>
                </a:solidFill>
              </a:rPr>
              <a:t>Gordana</a:t>
            </a:r>
            <a:endParaRPr lang="nl-BE" dirty="0">
              <a:solidFill>
                <a:schemeClr val="bg1">
                  <a:lumMod val="50000"/>
                </a:schemeClr>
              </a:solidFill>
            </a:endParaRPr>
          </a:p>
          <a:p>
            <a:pPr lvl="1"/>
            <a:r>
              <a:rPr lang="nl-BE" dirty="0">
                <a:solidFill>
                  <a:schemeClr val="bg1">
                    <a:lumMod val="50000"/>
                  </a:schemeClr>
                </a:solidFill>
              </a:rPr>
              <a:t>Hulp van kinderverzorgster</a:t>
            </a:r>
          </a:p>
        </p:txBody>
      </p:sp>
      <p:pic>
        <p:nvPicPr>
          <p:cNvPr id="4" name="Afbeelding 3" descr="Afbeelding met schrijfmateriaal, potlood, verbruiksartikelen voor kantoor, Markeermiddelen&#10;&#10;Automatisch gegenereerde beschrijving">
            <a:extLst>
              <a:ext uri="{FF2B5EF4-FFF2-40B4-BE49-F238E27FC236}">
                <a16:creationId xmlns:a16="http://schemas.microsoft.com/office/drawing/2014/main" id="{397EE028-4BC5-1AE9-4A41-43D1515E10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 rot="16200000">
            <a:off x="-3599370" y="2035969"/>
            <a:ext cx="6858002" cy="2786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2390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>
                <a:solidFill>
                  <a:schemeClr val="bg1">
                    <a:lumMod val="50000"/>
                  </a:schemeClr>
                </a:solidFill>
              </a:rPr>
              <a:t>Inschrijven, hoe werkt dat?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BE" dirty="0">
                <a:solidFill>
                  <a:schemeClr val="bg1">
                    <a:lumMod val="50000"/>
                  </a:schemeClr>
                </a:solidFill>
              </a:rPr>
              <a:t>Inschrijvingsfiche</a:t>
            </a:r>
          </a:p>
          <a:p>
            <a:r>
              <a:rPr lang="nl-BE" dirty="0">
                <a:solidFill>
                  <a:schemeClr val="bg1">
                    <a:lumMod val="50000"/>
                  </a:schemeClr>
                </a:solidFill>
              </a:rPr>
              <a:t>GOK-formulier: GOK = </a:t>
            </a:r>
            <a:r>
              <a:rPr lang="nl-BE" b="1" dirty="0">
                <a:solidFill>
                  <a:schemeClr val="bg1">
                    <a:lumMod val="50000"/>
                  </a:schemeClr>
                </a:solidFill>
              </a:rPr>
              <a:t>G</a:t>
            </a:r>
            <a:r>
              <a:rPr lang="nl-BE" dirty="0">
                <a:solidFill>
                  <a:schemeClr val="bg1">
                    <a:lumMod val="50000"/>
                  </a:schemeClr>
                </a:solidFill>
              </a:rPr>
              <a:t>elijke </a:t>
            </a:r>
            <a:r>
              <a:rPr lang="nl-BE" b="1" dirty="0">
                <a:solidFill>
                  <a:schemeClr val="bg1">
                    <a:lumMod val="50000"/>
                  </a:schemeClr>
                </a:solidFill>
              </a:rPr>
              <a:t>O</a:t>
            </a:r>
            <a:r>
              <a:rPr lang="nl-BE" dirty="0">
                <a:solidFill>
                  <a:schemeClr val="bg1">
                    <a:lumMod val="50000"/>
                  </a:schemeClr>
                </a:solidFill>
              </a:rPr>
              <a:t>nderwijs </a:t>
            </a:r>
            <a:r>
              <a:rPr lang="nl-BE" b="1" dirty="0">
                <a:solidFill>
                  <a:schemeClr val="bg1">
                    <a:lumMod val="50000"/>
                  </a:schemeClr>
                </a:solidFill>
              </a:rPr>
              <a:t>K</a:t>
            </a:r>
            <a:r>
              <a:rPr lang="nl-BE" dirty="0">
                <a:solidFill>
                  <a:schemeClr val="bg1">
                    <a:lumMod val="50000"/>
                  </a:schemeClr>
                </a:solidFill>
              </a:rPr>
              <a:t>ansen. </a:t>
            </a:r>
            <a:br>
              <a:rPr lang="nl-BE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nl-BE" dirty="0">
                <a:solidFill>
                  <a:schemeClr val="bg1">
                    <a:lumMod val="50000"/>
                  </a:schemeClr>
                </a:solidFill>
              </a:rPr>
              <a:t>Bevraging vanuit het ministerie van onderwijs</a:t>
            </a:r>
          </a:p>
          <a:p>
            <a:r>
              <a:rPr lang="nl-BE" dirty="0">
                <a:solidFill>
                  <a:schemeClr val="bg1">
                    <a:lumMod val="50000"/>
                  </a:schemeClr>
                </a:solidFill>
              </a:rPr>
              <a:t>Schoolbrochure: </a:t>
            </a:r>
          </a:p>
          <a:p>
            <a:pPr lvl="1"/>
            <a:r>
              <a:rPr lang="nl-BE" dirty="0">
                <a:solidFill>
                  <a:schemeClr val="bg1">
                    <a:lumMod val="50000"/>
                  </a:schemeClr>
                </a:solidFill>
              </a:rPr>
              <a:t>Schoolreglement</a:t>
            </a:r>
          </a:p>
          <a:p>
            <a:pPr lvl="1"/>
            <a:r>
              <a:rPr lang="nl-BE" dirty="0">
                <a:solidFill>
                  <a:schemeClr val="bg1">
                    <a:lumMod val="50000"/>
                  </a:schemeClr>
                </a:solidFill>
              </a:rPr>
              <a:t>Brochure praktische info </a:t>
            </a:r>
          </a:p>
          <a:p>
            <a:r>
              <a:rPr lang="nl-BE" dirty="0">
                <a:solidFill>
                  <a:schemeClr val="bg1">
                    <a:lumMod val="50000"/>
                  </a:schemeClr>
                </a:solidFill>
              </a:rPr>
              <a:t>GDPR: Google </a:t>
            </a:r>
            <a:r>
              <a:rPr lang="nl-BE" dirty="0" err="1">
                <a:solidFill>
                  <a:schemeClr val="bg1">
                    <a:lumMod val="50000"/>
                  </a:schemeClr>
                </a:solidFill>
              </a:rPr>
              <a:t>Workspace</a:t>
            </a:r>
            <a:r>
              <a:rPr lang="nl-BE" dirty="0">
                <a:solidFill>
                  <a:schemeClr val="bg1">
                    <a:lumMod val="50000"/>
                  </a:schemeClr>
                </a:solidFill>
              </a:rPr>
              <a:t>, toestemming foto’s, website, klasfoto, </a:t>
            </a:r>
            <a:r>
              <a:rPr lang="nl-BE" dirty="0" err="1">
                <a:solidFill>
                  <a:schemeClr val="bg1">
                    <a:lumMod val="50000"/>
                  </a:schemeClr>
                </a:solidFill>
              </a:rPr>
              <a:t>Questi</a:t>
            </a:r>
            <a:endParaRPr lang="nl-BE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13153" y="1101580"/>
            <a:ext cx="2418635" cy="3382962"/>
          </a:xfrm>
          <a:prstGeom prst="rect">
            <a:avLst/>
          </a:prstGeom>
        </p:spPr>
      </p:pic>
      <p:pic>
        <p:nvPicPr>
          <p:cNvPr id="5" name="Afbeelding 4" descr="Afbeelding met schrijfmateriaal, potlood, verbruiksartikelen voor kantoor, Markeermiddelen&#10;&#10;Automatisch gegenereerde beschrijving">
            <a:extLst>
              <a:ext uri="{FF2B5EF4-FFF2-40B4-BE49-F238E27FC236}">
                <a16:creationId xmlns:a16="http://schemas.microsoft.com/office/drawing/2014/main" id="{2E1D2917-CF2B-E9BE-7439-B0FDA49A00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 rot="16200000">
            <a:off x="-3599370" y="2035971"/>
            <a:ext cx="6858002" cy="2786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9806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3700" y="520700"/>
            <a:ext cx="5080000" cy="3810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>
                <a:solidFill>
                  <a:schemeClr val="bg1">
                    <a:lumMod val="50000"/>
                  </a:schemeClr>
                </a:solidFill>
              </a:rPr>
              <a:t>Naar de praktijk</a:t>
            </a:r>
            <a:br>
              <a:rPr lang="nl-BE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nl-BE" dirty="0">
                <a:solidFill>
                  <a:schemeClr val="bg1">
                    <a:lumMod val="50000"/>
                  </a:schemeClr>
                </a:solidFill>
              </a:rPr>
              <a:t>Welkom in de </a:t>
            </a:r>
            <a:r>
              <a:rPr lang="nl-BE" b="1" dirty="0" err="1">
                <a:solidFill>
                  <a:schemeClr val="bg1">
                    <a:lumMod val="50000"/>
                  </a:schemeClr>
                </a:solidFill>
              </a:rPr>
              <a:t>iK</a:t>
            </a:r>
            <a:r>
              <a:rPr lang="nl-BE" b="1" dirty="0">
                <a:solidFill>
                  <a:schemeClr val="bg1">
                    <a:lumMod val="50000"/>
                  </a:schemeClr>
                </a:solidFill>
              </a:rPr>
              <a:t>-klas!</a:t>
            </a:r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1866" y="3270250"/>
            <a:ext cx="4588933" cy="34417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2019300"/>
            <a:ext cx="4893733" cy="36703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Afbeelding 2" descr="Afbeelding met schrijfmateriaal, potlood, verbruiksartikelen voor kantoor, Markeermiddelen&#10;&#10;Automatisch gegenereerde beschrijving">
            <a:extLst>
              <a:ext uri="{FF2B5EF4-FFF2-40B4-BE49-F238E27FC236}">
                <a16:creationId xmlns:a16="http://schemas.microsoft.com/office/drawing/2014/main" id="{07B78DBB-F68A-B7B2-F70A-639AFD9088A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 rot="16200000">
            <a:off x="-3689616" y="2035971"/>
            <a:ext cx="6858002" cy="2786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6132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815A91-3DD7-9F44-4B6A-44B841A48D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FC52CE-8F42-0CE0-CDE8-5BCBD240DA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BE" sz="6000" b="1" dirty="0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nl-BE" b="1" dirty="0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</a:t>
            </a:r>
            <a:r>
              <a:rPr lang="nl-BE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= instapklas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EDB1E2F-A6DF-E8D5-ECF9-DB104920F0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28750"/>
            <a:ext cx="9601200" cy="3581400"/>
          </a:xfrm>
        </p:spPr>
        <p:txBody>
          <a:bodyPr/>
          <a:lstStyle/>
          <a:p>
            <a:pPr marL="0" indent="0" algn="ctr">
              <a:buNone/>
            </a:pPr>
            <a:r>
              <a:rPr lang="nl-BE" dirty="0">
                <a:solidFill>
                  <a:schemeClr val="bg1">
                    <a:lumMod val="50000"/>
                  </a:schemeClr>
                </a:solidFill>
              </a:rPr>
              <a:t>ik en de wereld – de wereld en ik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9052F3A-1416-60EF-FF1D-76B773A959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1476" y="2171700"/>
            <a:ext cx="6096000" cy="45815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 descr="Afbeelding met schrijfmateriaal, potlood, verbruiksartikelen voor kantoor, Markeermiddelen&#10;&#10;Automatisch gegenereerde beschrijving">
            <a:extLst>
              <a:ext uri="{FF2B5EF4-FFF2-40B4-BE49-F238E27FC236}">
                <a16:creationId xmlns:a16="http://schemas.microsoft.com/office/drawing/2014/main" id="{7A4B5DA4-F5E2-F7A3-D3CF-6497CA1793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 rot="16200000">
            <a:off x="-2035968" y="2035968"/>
            <a:ext cx="6858002" cy="2786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4800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>
                <a:solidFill>
                  <a:schemeClr val="bg1">
                    <a:lumMod val="50000"/>
                  </a:schemeClr>
                </a:solidFill>
              </a:rPr>
              <a:t>Kleuterteam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 err="1">
                <a:solidFill>
                  <a:schemeClr val="bg1">
                    <a:lumMod val="50000"/>
                  </a:schemeClr>
                </a:solidFill>
              </a:rPr>
              <a:t>iK</a:t>
            </a:r>
            <a:r>
              <a:rPr lang="nl-BE" dirty="0">
                <a:solidFill>
                  <a:schemeClr val="bg1">
                    <a:lumMod val="50000"/>
                  </a:schemeClr>
                </a:solidFill>
              </a:rPr>
              <a:t>-klasje: juf Katrijn</a:t>
            </a:r>
          </a:p>
          <a:p>
            <a:r>
              <a:rPr lang="nl-BE" dirty="0">
                <a:solidFill>
                  <a:schemeClr val="bg1">
                    <a:lumMod val="50000"/>
                  </a:schemeClr>
                </a:solidFill>
              </a:rPr>
              <a:t>1KO: juf Katrien</a:t>
            </a:r>
          </a:p>
          <a:p>
            <a:r>
              <a:rPr lang="nl-BE" dirty="0">
                <a:solidFill>
                  <a:schemeClr val="bg1">
                    <a:lumMod val="50000"/>
                  </a:schemeClr>
                </a:solidFill>
              </a:rPr>
              <a:t>2KO: juf Karen</a:t>
            </a:r>
          </a:p>
          <a:p>
            <a:r>
              <a:rPr lang="nl-BE" dirty="0">
                <a:solidFill>
                  <a:schemeClr val="bg1">
                    <a:lumMod val="50000"/>
                  </a:schemeClr>
                </a:solidFill>
              </a:rPr>
              <a:t>juf Tine</a:t>
            </a:r>
          </a:p>
          <a:p>
            <a:r>
              <a:rPr lang="nl-BE" dirty="0">
                <a:solidFill>
                  <a:schemeClr val="bg1">
                    <a:lumMod val="50000"/>
                  </a:schemeClr>
                </a:solidFill>
              </a:rPr>
              <a:t>3KO: juf Noor</a:t>
            </a: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4" r="6127"/>
          <a:stretch/>
        </p:blipFill>
        <p:spPr>
          <a:xfrm>
            <a:off x="9611471" y="159957"/>
            <a:ext cx="2158312" cy="3240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2584" y="159957"/>
            <a:ext cx="2158650" cy="3240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3697" y="1894257"/>
            <a:ext cx="2158650" cy="3240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2933" y="3514257"/>
            <a:ext cx="2158650" cy="3240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8315" y="3514257"/>
            <a:ext cx="2158650" cy="3240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" name="Afbeelding 8" descr="Afbeelding met schrijfmateriaal, potlood, verbruiksartikelen voor kantoor, Markeermiddelen&#10;&#10;Automatisch gegenereerde beschrijving">
            <a:extLst>
              <a:ext uri="{FF2B5EF4-FFF2-40B4-BE49-F238E27FC236}">
                <a16:creationId xmlns:a16="http://schemas.microsoft.com/office/drawing/2014/main" id="{C64F901F-0C1E-910E-EDA1-2FB2D6D6A81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 rot="16200000">
            <a:off x="-3450433" y="2035971"/>
            <a:ext cx="6858002" cy="2786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656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>
                <a:solidFill>
                  <a:schemeClr val="bg1">
                    <a:lumMod val="50000"/>
                  </a:schemeClr>
                </a:solidFill>
              </a:rPr>
              <a:t>Juf Katrijn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>
                <a:solidFill>
                  <a:schemeClr val="bg1">
                    <a:lumMod val="50000"/>
                  </a:schemeClr>
                </a:solidFill>
              </a:rPr>
              <a:t>Werkt 4/5</a:t>
            </a:r>
            <a:r>
              <a:rPr lang="nl-BE" baseline="30000" dirty="0">
                <a:solidFill>
                  <a:schemeClr val="bg1">
                    <a:lumMod val="50000"/>
                  </a:schemeClr>
                </a:solidFill>
              </a:rPr>
              <a:t>e</a:t>
            </a:r>
            <a:r>
              <a:rPr lang="nl-BE" dirty="0">
                <a:solidFill>
                  <a:schemeClr val="bg1">
                    <a:lumMod val="50000"/>
                  </a:schemeClr>
                </a:solidFill>
              </a:rPr>
              <a:t> </a:t>
            </a: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636799"/>
            <a:ext cx="2739886" cy="411239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" name="Afbeelding 3" descr="Afbeelding met schrijfmateriaal, potlood, verbruiksartikelen voor kantoor, Markeermiddelen&#10;&#10;Automatisch gegenereerde beschrijving">
            <a:extLst>
              <a:ext uri="{FF2B5EF4-FFF2-40B4-BE49-F238E27FC236}">
                <a16:creationId xmlns:a16="http://schemas.microsoft.com/office/drawing/2014/main" id="{AB7EFA61-9842-2CD4-5C0B-53DCB63686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 rot="16200000">
            <a:off x="-3346524" y="2035968"/>
            <a:ext cx="6858002" cy="2786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613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>
                <a:solidFill>
                  <a:schemeClr val="bg1">
                    <a:lumMod val="50000"/>
                  </a:schemeClr>
                </a:solidFill>
              </a:rPr>
              <a:t>Juf op vrijdag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>
                <a:solidFill>
                  <a:schemeClr val="bg1">
                    <a:lumMod val="50000"/>
                  </a:schemeClr>
                </a:solidFill>
              </a:rPr>
              <a:t>Juf Tine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3C0BC788-37CD-7D0A-D9C2-222F2A2EF04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9442" y="1807279"/>
            <a:ext cx="3024000" cy="453884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" name="Afbeelding 3" descr="Afbeelding met schrijfmateriaal, potlood, verbruiksartikelen voor kantoor, Markeermiddelen&#10;&#10;Automatisch gegenereerde beschrijving">
            <a:extLst>
              <a:ext uri="{FF2B5EF4-FFF2-40B4-BE49-F238E27FC236}">
                <a16:creationId xmlns:a16="http://schemas.microsoft.com/office/drawing/2014/main" id="{A4ACA697-38D6-F9C2-92FB-A91E5A05C6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 rot="16200000">
            <a:off x="-3533259" y="2035968"/>
            <a:ext cx="6858002" cy="2786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488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>
                <a:solidFill>
                  <a:schemeClr val="bg1">
                    <a:lumMod val="50000"/>
                  </a:schemeClr>
                </a:solidFill>
              </a:rPr>
              <a:t>Turnen 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>
                <a:solidFill>
                  <a:schemeClr val="bg1">
                    <a:lumMod val="50000"/>
                  </a:schemeClr>
                </a:solidFill>
              </a:rPr>
              <a:t>Juf Vicky</a:t>
            </a:r>
          </a:p>
          <a:p>
            <a:r>
              <a:rPr lang="nl-BE" dirty="0">
                <a:solidFill>
                  <a:schemeClr val="bg1">
                    <a:lumMod val="50000"/>
                  </a:schemeClr>
                </a:solidFill>
              </a:rPr>
              <a:t>2 maal per week</a:t>
            </a:r>
          </a:p>
          <a:p>
            <a:r>
              <a:rPr lang="nl-BE" dirty="0">
                <a:solidFill>
                  <a:schemeClr val="bg1">
                    <a:lumMod val="50000"/>
                  </a:schemeClr>
                </a:solidFill>
              </a:rPr>
              <a:t>Makkelijke kledij</a:t>
            </a: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4469" y="1808998"/>
            <a:ext cx="2786064" cy="418171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Afbeelding 4" descr="Afbeelding met schrijfmateriaal, potlood, verbruiksartikelen voor kantoor, Markeermiddelen&#10;&#10;Automatisch gegenereerde beschrijving">
            <a:extLst>
              <a:ext uri="{FF2B5EF4-FFF2-40B4-BE49-F238E27FC236}">
                <a16:creationId xmlns:a16="http://schemas.microsoft.com/office/drawing/2014/main" id="{B23C6F24-AC5C-9A6B-8B2A-62CEDB117C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 rot="16200000">
            <a:off x="-3450433" y="2035967"/>
            <a:ext cx="6858002" cy="2786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9687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71600" y="628650"/>
            <a:ext cx="9601200" cy="1485900"/>
          </a:xfrm>
        </p:spPr>
        <p:txBody>
          <a:bodyPr/>
          <a:lstStyle/>
          <a:p>
            <a:r>
              <a:rPr lang="nl-BE" dirty="0">
                <a:solidFill>
                  <a:schemeClr val="bg1">
                    <a:lumMod val="50000"/>
                  </a:schemeClr>
                </a:solidFill>
              </a:rPr>
              <a:t>Instapdata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371600" y="2286000"/>
            <a:ext cx="9601200" cy="3835400"/>
          </a:xfrm>
        </p:spPr>
        <p:txBody>
          <a:bodyPr>
            <a:normAutofit/>
          </a:bodyPr>
          <a:lstStyle/>
          <a:p>
            <a:r>
              <a:rPr lang="nl-BE" dirty="0">
                <a:solidFill>
                  <a:schemeClr val="bg1">
                    <a:lumMod val="50000"/>
                  </a:schemeClr>
                </a:solidFill>
              </a:rPr>
              <a:t>Instapdata</a:t>
            </a:r>
          </a:p>
          <a:p>
            <a:pPr lvl="1"/>
            <a:r>
              <a:rPr lang="nl-BE" dirty="0">
                <a:solidFill>
                  <a:schemeClr val="bg1">
                    <a:lumMod val="50000"/>
                  </a:schemeClr>
                </a:solidFill>
              </a:rPr>
              <a:t>2 september 2024</a:t>
            </a:r>
          </a:p>
          <a:p>
            <a:pPr lvl="1"/>
            <a:r>
              <a:rPr lang="nl-BE" dirty="0">
                <a:solidFill>
                  <a:schemeClr val="bg1">
                    <a:lumMod val="50000"/>
                  </a:schemeClr>
                </a:solidFill>
              </a:rPr>
              <a:t>4 november 2024</a:t>
            </a:r>
          </a:p>
          <a:p>
            <a:pPr lvl="1"/>
            <a:r>
              <a:rPr lang="nl-BE" dirty="0">
                <a:solidFill>
                  <a:schemeClr val="bg1">
                    <a:lumMod val="50000"/>
                  </a:schemeClr>
                </a:solidFill>
              </a:rPr>
              <a:t>6 januari 2025</a:t>
            </a:r>
          </a:p>
          <a:p>
            <a:pPr lvl="1"/>
            <a:r>
              <a:rPr lang="nl-BE" dirty="0">
                <a:solidFill>
                  <a:schemeClr val="bg1">
                    <a:lumMod val="50000"/>
                  </a:schemeClr>
                </a:solidFill>
              </a:rPr>
              <a:t>3 februari 2025</a:t>
            </a:r>
          </a:p>
          <a:p>
            <a:pPr lvl="1"/>
            <a:r>
              <a:rPr lang="nl-BE" dirty="0">
                <a:solidFill>
                  <a:schemeClr val="bg1">
                    <a:lumMod val="50000"/>
                  </a:schemeClr>
                </a:solidFill>
              </a:rPr>
              <a:t>10 maart 2025</a:t>
            </a:r>
          </a:p>
          <a:p>
            <a:pPr lvl="1"/>
            <a:r>
              <a:rPr lang="nl-BE" dirty="0">
                <a:solidFill>
                  <a:schemeClr val="bg1">
                    <a:lumMod val="50000"/>
                  </a:schemeClr>
                </a:solidFill>
              </a:rPr>
              <a:t>22 april 2025</a:t>
            </a:r>
          </a:p>
          <a:p>
            <a:pPr lvl="1"/>
            <a:r>
              <a:rPr lang="nl-BE" dirty="0">
                <a:solidFill>
                  <a:schemeClr val="bg1">
                    <a:lumMod val="50000"/>
                  </a:schemeClr>
                </a:solidFill>
              </a:rPr>
              <a:t>2 juni 2025</a:t>
            </a:r>
          </a:p>
          <a:p>
            <a:r>
              <a:rPr lang="nl-BE" dirty="0">
                <a:solidFill>
                  <a:schemeClr val="bg1">
                    <a:lumMod val="50000"/>
                  </a:schemeClr>
                </a:solidFill>
              </a:rPr>
              <a:t>Vanaf 3 jaar op ieder moment</a:t>
            </a: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600" y="2171700"/>
            <a:ext cx="5041900" cy="3781425"/>
          </a:xfrm>
          <a:prstGeom prst="rect">
            <a:avLst/>
          </a:prstGeom>
        </p:spPr>
      </p:pic>
      <p:pic>
        <p:nvPicPr>
          <p:cNvPr id="4" name="Afbeelding 3" descr="Afbeelding met schrijfmateriaal, potlood, verbruiksartikelen voor kantoor, Markeermiddelen&#10;&#10;Automatisch gegenereerde beschrijving">
            <a:extLst>
              <a:ext uri="{FF2B5EF4-FFF2-40B4-BE49-F238E27FC236}">
                <a16:creationId xmlns:a16="http://schemas.microsoft.com/office/drawing/2014/main" id="{20D4C0ED-C1A0-B78A-B4BC-668DC2D6BF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 rot="16200000">
            <a:off x="-3695804" y="2035970"/>
            <a:ext cx="6858002" cy="2786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8099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F6BA40-AE0B-3639-75B8-FB5D0DE1ED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Afbeelding met schrijfmateriaal, potlood, verbruiksartikelen voor kantoor, Markeermiddelen&#10;&#10;Automatisch gegenereerde beschrijving">
            <a:extLst>
              <a:ext uri="{FF2B5EF4-FFF2-40B4-BE49-F238E27FC236}">
                <a16:creationId xmlns:a16="http://schemas.microsoft.com/office/drawing/2014/main" id="{4E2A5FEB-AB6D-CDC0-4C9F-38A390D198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 rot="16200000">
            <a:off x="-3695804" y="2035970"/>
            <a:ext cx="6858002" cy="2786063"/>
          </a:xfrm>
          <a:prstGeom prst="rect">
            <a:avLst/>
          </a:prstGeom>
        </p:spPr>
      </p:pic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1114256" y="321369"/>
            <a:ext cx="6740655" cy="1485900"/>
          </a:xfrm>
        </p:spPr>
        <p:txBody>
          <a:bodyPr>
            <a:normAutofit/>
          </a:bodyPr>
          <a:lstStyle/>
          <a:p>
            <a:r>
              <a:rPr lang="nl-BE" dirty="0">
                <a:solidFill>
                  <a:schemeClr val="bg1">
                    <a:lumMod val="50000"/>
                  </a:schemeClr>
                </a:solidFill>
              </a:rPr>
              <a:t>Samen school maken</a:t>
            </a:r>
          </a:p>
        </p:txBody>
      </p:sp>
      <p:sp>
        <p:nvSpPr>
          <p:cNvPr id="11" name="Tijdelijke aanduiding voor inhoud 2"/>
          <p:cNvSpPr>
            <a:spLocks noGrp="1"/>
          </p:cNvSpPr>
          <p:nvPr>
            <p:ph idx="1"/>
          </p:nvPr>
        </p:nvSpPr>
        <p:spPr>
          <a:xfrm>
            <a:off x="1336678" y="2402793"/>
            <a:ext cx="6759172" cy="3581400"/>
          </a:xfrm>
        </p:spPr>
        <p:txBody>
          <a:bodyPr>
            <a:normAutofit/>
          </a:bodyPr>
          <a:lstStyle/>
          <a:p>
            <a:r>
              <a:rPr lang="nl-BE" dirty="0">
                <a:solidFill>
                  <a:schemeClr val="bg1">
                    <a:lumMod val="50000"/>
                  </a:schemeClr>
                </a:solidFill>
              </a:rPr>
              <a:t>Opvoedingsproject impuls</a:t>
            </a:r>
          </a:p>
          <a:p>
            <a:r>
              <a:rPr lang="nl-BE" dirty="0">
                <a:solidFill>
                  <a:schemeClr val="bg1">
                    <a:lumMod val="50000"/>
                  </a:schemeClr>
                </a:solidFill>
              </a:rPr>
              <a:t>Oudervereniging</a:t>
            </a:r>
          </a:p>
          <a:p>
            <a:pPr lvl="1"/>
            <a:r>
              <a:rPr lang="nl-BE" dirty="0">
                <a:solidFill>
                  <a:schemeClr val="bg1">
                    <a:lumMod val="50000"/>
                  </a:schemeClr>
                </a:solidFill>
              </a:rPr>
              <a:t>Website</a:t>
            </a:r>
          </a:p>
          <a:p>
            <a:pPr lvl="1"/>
            <a:r>
              <a:rPr lang="nl-BE" dirty="0">
                <a:solidFill>
                  <a:schemeClr val="bg1">
                    <a:lumMod val="50000"/>
                  </a:schemeClr>
                </a:solidFill>
              </a:rPr>
              <a:t>Facebookpagina OV Impuls</a:t>
            </a:r>
          </a:p>
          <a:p>
            <a:pPr lvl="1"/>
            <a:r>
              <a:rPr lang="nl-BE" dirty="0">
                <a:solidFill>
                  <a:schemeClr val="bg1">
                    <a:lumMod val="50000"/>
                  </a:schemeClr>
                </a:solidFill>
              </a:rPr>
              <a:t>Instagram</a:t>
            </a:r>
          </a:p>
        </p:txBody>
      </p:sp>
      <p:pic>
        <p:nvPicPr>
          <p:cNvPr id="12" name="Afbeelding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6392" y="538386"/>
            <a:ext cx="1538039" cy="1268883"/>
          </a:xfrm>
          <a:prstGeom prst="rect">
            <a:avLst/>
          </a:prstGeom>
        </p:spPr>
      </p:pic>
      <p:pic>
        <p:nvPicPr>
          <p:cNvPr id="13" name="Afbeelding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6662" y="2070521"/>
            <a:ext cx="1297498" cy="1301882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15828467-7BBC-55B5-BE1E-3BF8007FB43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94507" y="5343287"/>
            <a:ext cx="1281813" cy="1281813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028" name="Picture 4" descr="Free vector instagram icon">
            <a:extLst>
              <a:ext uri="{FF2B5EF4-FFF2-40B4-BE49-F238E27FC236}">
                <a16:creationId xmlns:a16="http://schemas.microsoft.com/office/drawing/2014/main" id="{6FBF5674-29D5-16AA-1476-996F936BAB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9" t="14702" r="15275" b="13908"/>
          <a:stretch/>
        </p:blipFill>
        <p:spPr bwMode="auto">
          <a:xfrm>
            <a:off x="9222732" y="3632632"/>
            <a:ext cx="1425357" cy="1450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23165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>
                <a:solidFill>
                  <a:schemeClr val="bg1">
                    <a:lumMod val="50000"/>
                  </a:schemeClr>
                </a:solidFill>
              </a:rPr>
              <a:t>Informatie van de overheid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>
                <a:solidFill>
                  <a:schemeClr val="bg1">
                    <a:lumMod val="50000"/>
                  </a:schemeClr>
                </a:solidFill>
              </a:rPr>
              <a:t>Maximumfactuur voor uitstappen - € 55</a:t>
            </a:r>
          </a:p>
          <a:p>
            <a:r>
              <a:rPr lang="nl-BE" dirty="0">
                <a:solidFill>
                  <a:schemeClr val="bg1">
                    <a:lumMod val="50000"/>
                  </a:schemeClr>
                </a:solidFill>
              </a:rPr>
              <a:t>Van de kleuterschool naar de lagere school</a:t>
            </a:r>
          </a:p>
          <a:p>
            <a:pPr lvl="1"/>
            <a:r>
              <a:rPr lang="nl-BE" dirty="0">
                <a:solidFill>
                  <a:schemeClr val="bg1">
                    <a:lumMod val="50000"/>
                  </a:schemeClr>
                </a:solidFill>
              </a:rPr>
              <a:t>290 halve dagen aanwezig in de derde kleuterklas</a:t>
            </a:r>
          </a:p>
          <a:p>
            <a:pPr lvl="1"/>
            <a:r>
              <a:rPr lang="nl-BE" dirty="0">
                <a:solidFill>
                  <a:schemeClr val="bg1">
                    <a:lumMod val="50000"/>
                  </a:schemeClr>
                </a:solidFill>
              </a:rPr>
              <a:t>Voldoende Nederlands kennen (KOALA)</a:t>
            </a:r>
          </a:p>
          <a:p>
            <a:r>
              <a:rPr lang="nl-BE" dirty="0">
                <a:solidFill>
                  <a:schemeClr val="bg1">
                    <a:lumMod val="50000"/>
                  </a:schemeClr>
                </a:solidFill>
              </a:rPr>
              <a:t>Leerplanconcept ZILL</a:t>
            </a:r>
          </a:p>
          <a:p>
            <a:pPr marL="530352" lvl="1" indent="0">
              <a:buNone/>
            </a:pPr>
            <a:endParaRPr lang="nl-BE" dirty="0"/>
          </a:p>
        </p:txBody>
      </p:sp>
      <p:pic>
        <p:nvPicPr>
          <p:cNvPr id="1026" name="Picture 2" descr="Afbeeldingsresultaat voor zil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1175" y="4305300"/>
            <a:ext cx="2181225" cy="2181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fbeelding 3" descr="Afbeelding met schrijfmateriaal, potlood, verbruiksartikelen voor kantoor, Markeermiddelen&#10;&#10;Automatisch gegenereerde beschrijving">
            <a:extLst>
              <a:ext uri="{FF2B5EF4-FFF2-40B4-BE49-F238E27FC236}">
                <a16:creationId xmlns:a16="http://schemas.microsoft.com/office/drawing/2014/main" id="{C46C792E-6E3A-05BC-76AD-B566E57152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 rot="16200000">
            <a:off x="-3429001" y="2035970"/>
            <a:ext cx="6858002" cy="2786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211611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Impuls">
      <a:dk1>
        <a:srgbClr val="49711E"/>
      </a:dk1>
      <a:lt1>
        <a:srgbClr val="93D050"/>
      </a:lt1>
      <a:dk2>
        <a:srgbClr val="49711E"/>
      </a:dk2>
      <a:lt2>
        <a:srgbClr val="EFEDE3"/>
      </a:lt2>
      <a:accent1>
        <a:srgbClr val="49711E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TM10001105[[fn=Bijsnijden]]</Template>
  <TotalTime>456</TotalTime>
  <Words>213</Words>
  <Application>Microsoft Office PowerPoint</Application>
  <PresentationFormat>Breedbeeld</PresentationFormat>
  <Paragraphs>60</Paragraphs>
  <Slides>13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13</vt:i4>
      </vt:variant>
    </vt:vector>
  </HeadingPairs>
  <TitlesOfParts>
    <vt:vector size="17" baseType="lpstr">
      <vt:lpstr>Calibri</vt:lpstr>
      <vt:lpstr>Franklin Gothic Book</vt:lpstr>
      <vt:lpstr>Wingdings</vt:lpstr>
      <vt:lpstr>Crop</vt:lpstr>
      <vt:lpstr>PowerPoint-presentatie</vt:lpstr>
      <vt:lpstr>iK = instapklas</vt:lpstr>
      <vt:lpstr>Kleuterteam</vt:lpstr>
      <vt:lpstr>Juf Katrijn</vt:lpstr>
      <vt:lpstr>Juf op vrijdag</vt:lpstr>
      <vt:lpstr>Turnen </vt:lpstr>
      <vt:lpstr>Instapdata</vt:lpstr>
      <vt:lpstr>Samen school maken</vt:lpstr>
      <vt:lpstr>Informatie van de overheid</vt:lpstr>
      <vt:lpstr> Het Speelhuis</vt:lpstr>
      <vt:lpstr>Lunch</vt:lpstr>
      <vt:lpstr>Inschrijven, hoe werkt dat?</vt:lpstr>
      <vt:lpstr>Naar de praktijk Welkom in de iK-klas!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Gebruiker</dc:creator>
  <cp:lastModifiedBy>Christel Verlinden</cp:lastModifiedBy>
  <cp:revision>24</cp:revision>
  <cp:lastPrinted>2024-10-21T09:46:00Z</cp:lastPrinted>
  <dcterms:created xsi:type="dcterms:W3CDTF">2019-06-14T06:29:49Z</dcterms:created>
  <dcterms:modified xsi:type="dcterms:W3CDTF">2024-10-21T11:41:25Z</dcterms:modified>
</cp:coreProperties>
</file>